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5976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7372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94580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55976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7372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1945800" y="3621600"/>
            <a:ext cx="773100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ubTitle"/>
          </p:nvPr>
        </p:nvSpPr>
        <p:spPr>
          <a:xfrm>
            <a:off x="1581840" y="982080"/>
            <a:ext cx="8453520" cy="1250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945800" y="3621600"/>
            <a:ext cx="773100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5976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717372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194580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body"/>
          </p:nvPr>
        </p:nvSpPr>
        <p:spPr>
          <a:xfrm>
            <a:off x="455976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717372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1945800" y="3621600"/>
            <a:ext cx="773100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1581840" y="982080"/>
            <a:ext cx="8453520" cy="1250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5976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717372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194580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55976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717372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1945800" y="3621600"/>
            <a:ext cx="773100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1581840" y="982080"/>
            <a:ext cx="8453520" cy="1250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5976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717372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194580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55976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717372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1945800" y="3621600"/>
            <a:ext cx="773100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1581840" y="982080"/>
            <a:ext cx="8453520" cy="1250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581840" y="982080"/>
            <a:ext cx="8453520" cy="1250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55976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717372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194580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455976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body"/>
          </p:nvPr>
        </p:nvSpPr>
        <p:spPr>
          <a:xfrm>
            <a:off x="717372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1945800" y="3621600"/>
            <a:ext cx="773100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ubTitle"/>
          </p:nvPr>
        </p:nvSpPr>
        <p:spPr>
          <a:xfrm>
            <a:off x="1581840" y="982080"/>
            <a:ext cx="8453520" cy="1250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55976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717372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194580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 type="body"/>
          </p:nvPr>
        </p:nvSpPr>
        <p:spPr>
          <a:xfrm>
            <a:off x="455976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3" name="PlaceHolder 7"/>
          <p:cNvSpPr>
            <a:spLocks noGrp="1"/>
          </p:cNvSpPr>
          <p:nvPr>
            <p:ph type="body"/>
          </p:nvPr>
        </p:nvSpPr>
        <p:spPr>
          <a:xfrm>
            <a:off x="717372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1945800" y="3621600"/>
            <a:ext cx="7731000" cy="456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1581840" y="982080"/>
            <a:ext cx="8453520" cy="1250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34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body"/>
          </p:nvPr>
        </p:nvSpPr>
        <p:spPr>
          <a:xfrm>
            <a:off x="5907240" y="385740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55976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7173720" y="367884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body"/>
          </p:nvPr>
        </p:nvSpPr>
        <p:spPr>
          <a:xfrm>
            <a:off x="194580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body"/>
          </p:nvPr>
        </p:nvSpPr>
        <p:spPr>
          <a:xfrm>
            <a:off x="455976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89" name="PlaceHolder 7"/>
          <p:cNvSpPr>
            <a:spLocks noGrp="1"/>
          </p:cNvSpPr>
          <p:nvPr>
            <p:ph type="body"/>
          </p:nvPr>
        </p:nvSpPr>
        <p:spPr>
          <a:xfrm>
            <a:off x="7173720" y="3857400"/>
            <a:ext cx="24890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94580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907240" y="3678840"/>
            <a:ext cx="377244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945800" y="3857400"/>
            <a:ext cx="7731000" cy="162720"/>
          </a:xfrm>
          <a:prstGeom prst="rect">
            <a:avLst/>
          </a:prstGeom>
        </p:spPr>
        <p:txBody>
          <a:bodyPr lIns="0" rIns="0" tIns="0" bIns="0">
            <a:normAutofit fontScale="43000"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FDFD532-E48F-44BB-A06E-2192BB3185A7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06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8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9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0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5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PlaceHolder 12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17" name="PlaceHolder 13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18" name="CustomShape 1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378C9A2-7A96-4E8F-A712-AE94B1F97CF5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  <p:sp>
        <p:nvSpPr>
          <p:cNvPr id="120" name="PlaceHolder 1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1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59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1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2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3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4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5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8" name="CustomShape 1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600" cy="70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08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0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1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2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3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4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7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9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20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21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22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694F212A-A37F-4777-BCD8-1B5E6C8B05C2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60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2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3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4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5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6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9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70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71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3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4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5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6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7" name="CustomShape 19"/>
            <p:cNvSpPr/>
            <p:nvPr/>
          </p:nvSpPr>
          <p:spPr>
            <a:xfrm>
              <a:off x="5713560" y="402120"/>
              <a:ext cx="605484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78" name="CustomShape 20"/>
            <p:cNvSpPr/>
            <p:nvPr/>
          </p:nvSpPr>
          <p:spPr>
            <a:xfrm rot="15922200">
              <a:off x="314028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21"/>
            <p:cNvSpPr/>
            <p:nvPr/>
          </p:nvSpPr>
          <p:spPr>
            <a:xfrm rot="16200000">
              <a:off x="222912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2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1" name="PlaceHolder 23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2" name="PlaceHolder 24"/>
          <p:cNvSpPr>
            <a:spLocks noGrp="1"/>
          </p:cNvSpPr>
          <p:nvPr>
            <p:ph type="body"/>
          </p:nvPr>
        </p:nvSpPr>
        <p:spPr>
          <a:xfrm>
            <a:off x="5781240" y="1447920"/>
            <a:ext cx="5189760" cy="4571640"/>
          </a:xfrm>
          <a:prstGeom prst="rect">
            <a:avLst/>
          </a:prstGeom>
        </p:spPr>
        <p:txBody>
          <a:bodyPr anchor="ctr"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3" name="PlaceHolder 25"/>
          <p:cNvSpPr>
            <a:spLocks noGrp="1"/>
          </p:cNvSpPr>
          <p:nvPr>
            <p:ph type="body"/>
          </p:nvPr>
        </p:nvSpPr>
        <p:spPr>
          <a:xfrm>
            <a:off x="1154880" y="3129120"/>
            <a:ext cx="2792880" cy="28951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ef53a5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84" name="PlaceHolder 26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85" name="PlaceHolder 27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86" name="CustomShape 2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PlaceHolder 2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4B64B31-0EFD-44AE-98DD-F3EDB4CC5E48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325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6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7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8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29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0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1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4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335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336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7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8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39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0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1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/>
                </a:gs>
                <a:gs pos="100000">
                  <a:srgbClr val="9b6bf2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2" name="CustomShape 19"/>
            <p:cNvSpPr/>
            <p:nvPr/>
          </p:nvSpPr>
          <p:spPr>
            <a:xfrm rot="21010200">
              <a:off x="8490960" y="418500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20"/>
            <p:cNvSpPr/>
            <p:nvPr/>
          </p:nvSpPr>
          <p:spPr>
            <a:xfrm>
              <a:off x="455760" y="4241880"/>
              <a:ext cx="11277360" cy="233676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21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5" name="CustomShape 22"/>
          <p:cNvSpPr/>
          <p:nvPr/>
        </p:nvSpPr>
        <p:spPr>
          <a:xfrm>
            <a:off x="881640" y="607320"/>
            <a:ext cx="8017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IN" sz="9600" spc="-1" strike="noStrike">
                <a:solidFill>
                  <a:srgbClr val="ef53a5"/>
                </a:solidFill>
                <a:latin typeface="Arial"/>
              </a:rPr>
              <a:t>“</a:t>
            </a:r>
            <a:endParaRPr b="0" lang="en-IN" sz="9600" spc="-1" strike="noStrike">
              <a:latin typeface="Arial"/>
            </a:endParaRPr>
          </a:p>
        </p:txBody>
      </p:sp>
      <p:sp>
        <p:nvSpPr>
          <p:cNvPr id="346" name="CustomShape 23"/>
          <p:cNvSpPr/>
          <p:nvPr/>
        </p:nvSpPr>
        <p:spPr>
          <a:xfrm>
            <a:off x="9884520" y="2613960"/>
            <a:ext cx="6523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IN" sz="9600" spc="-1" strike="noStrike">
                <a:solidFill>
                  <a:srgbClr val="ef53a5"/>
                </a:solidFill>
                <a:latin typeface="Arial"/>
              </a:rPr>
              <a:t>”</a:t>
            </a:r>
            <a:endParaRPr b="0" lang="en-IN" sz="9600" spc="-1" strike="noStrike">
              <a:latin typeface="Arial"/>
            </a:endParaRPr>
          </a:p>
        </p:txBody>
      </p:sp>
      <p:sp>
        <p:nvSpPr>
          <p:cNvPr id="347" name="PlaceHolder 24"/>
          <p:cNvSpPr>
            <a:spLocks noGrp="1"/>
          </p:cNvSpPr>
          <p:nvPr>
            <p:ph type="title"/>
          </p:nvPr>
        </p:nvSpPr>
        <p:spPr>
          <a:xfrm>
            <a:off x="1581840" y="982080"/>
            <a:ext cx="8453520" cy="26964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8" name="PlaceHolder 25"/>
          <p:cNvSpPr>
            <a:spLocks noGrp="1"/>
          </p:cNvSpPr>
          <p:nvPr>
            <p:ph type="body"/>
          </p:nvPr>
        </p:nvSpPr>
        <p:spPr>
          <a:xfrm>
            <a:off x="1945800" y="3678840"/>
            <a:ext cx="7731000" cy="34164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 cap="small">
                <a:solidFill>
                  <a:srgbClr val="ef53a5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49" name="PlaceHolder 26"/>
          <p:cNvSpPr>
            <a:spLocks noGrp="1"/>
          </p:cNvSpPr>
          <p:nvPr>
            <p:ph type="body"/>
          </p:nvPr>
        </p:nvSpPr>
        <p:spPr>
          <a:xfrm>
            <a:off x="1154880" y="5029200"/>
            <a:ext cx="9244440" cy="9975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0" name="PlaceHolder 27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51" name="PlaceHolder 28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52" name="CustomShape 29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" name="PlaceHolder 30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BA5A0827-80E9-444B-A7A7-A39A1219DA05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984600" y="779760"/>
            <a:ext cx="8825040" cy="18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IN" sz="5400" spc="-1" strike="noStrike">
                <a:solidFill>
                  <a:srgbClr val="ebebeb"/>
                </a:solidFill>
                <a:latin typeface="Century Gothic"/>
              </a:rPr>
              <a:t>House Price Predictor 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984600" y="250020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1800" spc="-1" strike="noStrike" cap="all">
                <a:solidFill>
                  <a:srgbClr val="ef53a5"/>
                </a:solidFill>
                <a:latin typeface="Century Gothic"/>
              </a:rPr>
              <a:t>Predict The Market Value of Properties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7279200" y="3744360"/>
            <a:ext cx="4392000" cy="249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IN" sz="2000" spc="-1" strike="noStrike" u="sng" cap="all">
                <a:solidFill>
                  <a:srgbClr val="ef53a5"/>
                </a:solidFill>
                <a:uFillTx/>
                <a:latin typeface="Century Gothic"/>
              </a:rPr>
              <a:t>Group no : 10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IN" sz="2000" spc="-1" strike="noStrike" u="sng" cap="all">
                <a:solidFill>
                  <a:srgbClr val="ef53a5"/>
                </a:solidFill>
                <a:uFillTx/>
                <a:latin typeface="Century Gothic"/>
              </a:rPr>
              <a:t>Group Members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IN" sz="1800" spc="-1" strike="noStrike" cap="all">
                <a:solidFill>
                  <a:srgbClr val="ef53a5"/>
                </a:solidFill>
                <a:latin typeface="Century Gothic"/>
              </a:rPr>
              <a:t>ALDRIN SIMENTHY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IN" sz="1800" spc="-1" strike="noStrike" cap="all">
                <a:solidFill>
                  <a:srgbClr val="ef53a5"/>
                </a:solidFill>
                <a:latin typeface="Century Gothic"/>
              </a:rPr>
              <a:t>GREESHMA PRASAD P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IN" sz="1800" spc="-1" strike="noStrike" cap="all">
                <a:solidFill>
                  <a:srgbClr val="ef53a5"/>
                </a:solidFill>
                <a:latin typeface="Century Gothic"/>
              </a:rPr>
              <a:t>JYOTHIS K 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IN" sz="1800" spc="-1" strike="noStrike" cap="all">
                <a:solidFill>
                  <a:srgbClr val="ef53a5"/>
                </a:solidFill>
                <a:latin typeface="Century Gothic"/>
              </a:rPr>
              <a:t>VISMAYA DINESH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984600" y="4417920"/>
            <a:ext cx="2997360" cy="11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IN" sz="2000" spc="-1" strike="noStrike" u="sng" cap="all">
                <a:solidFill>
                  <a:srgbClr val="ef53a5"/>
                </a:solidFill>
                <a:uFillTx/>
                <a:latin typeface="Century Gothic"/>
              </a:rPr>
              <a:t>Guided by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IN" sz="2000" spc="-1" strike="noStrike" cap="all">
                <a:solidFill>
                  <a:srgbClr val="ef53a5"/>
                </a:solidFill>
                <a:latin typeface="Century Gothic"/>
              </a:rPr>
              <a:t>Vivek m v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4" name="TextShape 5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B598662-E270-4E41-99F7-045E88DFEB11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Software</a:t>
            </a:r>
            <a:r>
              <a:rPr b="1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 </a:t>
            </a: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Requirements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Platform :</a:t>
            </a: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Android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Operating System : </a:t>
            </a: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Android – Version 6.0 above ( API 23 above )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1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Hardware :  </a:t>
            </a: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Smartphone at least 1GB RAM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Android SDK 23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Android Studio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Flutter SDK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Anaconda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PyCharm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How It Works 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1122840" y="238932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c00000"/>
                </a:solidFill>
                <a:latin typeface="Century Gothic"/>
                <a:ea typeface="DejaVu Sans"/>
              </a:rPr>
              <a:t>Collection of data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1122840" y="3065400"/>
            <a:ext cx="1006668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First step was to collect data, We collected data from different sources and merged them together to form our data set.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Then, Data preprocessing is the process of cleaning our data set. There might be missing values or outliers in the dataset.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Since the data is broken down into two modules: a Training set and Test set, we must initially train the model. The training set includes the target variable.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The different types algorithm is applied to the training data set. 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Based on the generated graphs we predict the cost of the Houses.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24" name="CustomShape 3"/>
          <p:cNvSpPr/>
          <p:nvPr/>
        </p:nvSpPr>
        <p:spPr>
          <a:xfrm>
            <a:off x="643320" y="801720"/>
            <a:ext cx="10999800" cy="52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6" name="Content Placeholder 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1126080" y="1468800"/>
            <a:ext cx="10034640" cy="3524760"/>
          </a:xfrm>
          <a:prstGeom prst="rect">
            <a:avLst/>
          </a:prstGeom>
          <a:ln>
            <a:noFill/>
          </a:ln>
        </p:spPr>
      </p:pic>
      <p:sp>
        <p:nvSpPr>
          <p:cNvPr id="427" name="CustomShape 5"/>
          <p:cNvSpPr/>
          <p:nvPr/>
        </p:nvSpPr>
        <p:spPr>
          <a:xfrm>
            <a:off x="2829960" y="5079960"/>
            <a:ext cx="6626880" cy="47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c00000"/>
                </a:solidFill>
                <a:latin typeface="Century Gothic"/>
              </a:rPr>
              <a:t>Research framework for the housing price problem.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8" name="TextShape 6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A1EB31D-C968-4636-AB28-A46C133190CE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430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CustomShape 3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2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" name="TextShape 5"/>
          <p:cNvSpPr txBox="1"/>
          <p:nvPr/>
        </p:nvSpPr>
        <p:spPr>
          <a:xfrm>
            <a:off x="8381880" y="1241280"/>
            <a:ext cx="3160800" cy="3153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latin typeface="Century Gothic"/>
              </a:rPr>
              <a:t>The Generic Flow of Development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grpSp>
        <p:nvGrpSpPr>
          <p:cNvPr id="434" name="Group 6"/>
          <p:cNvGrpSpPr/>
          <p:nvPr/>
        </p:nvGrpSpPr>
        <p:grpSpPr>
          <a:xfrm>
            <a:off x="423000" y="384840"/>
            <a:ext cx="8039160" cy="6071040"/>
            <a:chOff x="423000" y="384840"/>
            <a:chExt cx="8039160" cy="6071040"/>
          </a:xfrm>
        </p:grpSpPr>
        <p:sp>
          <p:nvSpPr>
            <p:cNvPr id="435" name="CustomShape 7"/>
            <p:cNvSpPr/>
            <p:nvPr/>
          </p:nvSpPr>
          <p:spPr>
            <a:xfrm flipH="1">
              <a:off x="422640" y="402120"/>
              <a:ext cx="678492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36" name="CustomShape 8"/>
            <p:cNvSpPr/>
            <p:nvPr/>
          </p:nvSpPr>
          <p:spPr>
            <a:xfrm flipH="1" rot="5400000">
              <a:off x="461664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9"/>
            <p:cNvSpPr/>
            <p:nvPr/>
          </p:nvSpPr>
          <p:spPr>
            <a:xfrm flipH="1" rot="5677800">
              <a:off x="645984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38" name="Content Placeholder 5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1068480" y="117000"/>
            <a:ext cx="6139800" cy="6356160"/>
          </a:xfrm>
          <a:prstGeom prst="rect">
            <a:avLst/>
          </a:prstGeom>
          <a:ln>
            <a:noFill/>
          </a:ln>
        </p:spPr>
      </p:pic>
      <p:sp>
        <p:nvSpPr>
          <p:cNvPr id="439" name="TextShape 10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F4017BA-7F49-4087-A31A-62A5D795149C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entury Gothic"/>
              </a:rPr>
              <a:t>Predictions from All Models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815400" y="2397960"/>
            <a:ext cx="10439280" cy="4362480"/>
          </a:xfrm>
          <a:prstGeom prst="roundRect">
            <a:avLst>
              <a:gd name="adj" fmla="val 0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51221D4-C7D9-4180-AF68-F6BF2F5F77E8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4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3"/>
          <p:cNvSpPr/>
          <p:nvPr/>
        </p:nvSpPr>
        <p:spPr>
          <a:xfrm>
            <a:off x="641160" y="643320"/>
            <a:ext cx="1970640" cy="5570640"/>
          </a:xfrm>
          <a:custGeom>
            <a:avLst/>
            <a:gdLst/>
            <a:ahLst/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gradFill rotWithShape="0">
            <a:gsLst>
              <a:gs pos="0">
                <a:srgbClr val="814471"/>
              </a:gs>
              <a:gs pos="100000">
                <a:srgbClr val="11173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46" name="CustomShape 4"/>
          <p:cNvSpPr/>
          <p:nvPr/>
        </p:nvSpPr>
        <p:spPr>
          <a:xfrm rot="15922200">
            <a:off x="969120" y="1702440"/>
            <a:ext cx="3208680" cy="612360"/>
          </a:xfrm>
          <a:custGeom>
            <a:avLst/>
            <a:gdLst/>
            <a:ahLst/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TextShape 5"/>
          <p:cNvSpPr txBox="1"/>
          <p:nvPr/>
        </p:nvSpPr>
        <p:spPr>
          <a:xfrm>
            <a:off x="748440" y="2333160"/>
            <a:ext cx="1756080" cy="1621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ebebeb"/>
                </a:solidFill>
                <a:latin typeface="Century Gothic"/>
              </a:rPr>
              <a:t>Use Case Diagram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48" name="Content Placeholder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751280" y="327960"/>
            <a:ext cx="5604840" cy="6092280"/>
          </a:xfrm>
          <a:prstGeom prst="rect">
            <a:avLst/>
          </a:prstGeom>
          <a:ln>
            <a:noFill/>
          </a:ln>
        </p:spPr>
      </p:pic>
      <p:sp>
        <p:nvSpPr>
          <p:cNvPr id="449" name="TextShape 6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7BC9ECA7-9C79-4C7B-A31C-5CC57D71FC0E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1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3"/>
          <p:cNvSpPr/>
          <p:nvPr/>
        </p:nvSpPr>
        <p:spPr>
          <a:xfrm>
            <a:off x="641160" y="643320"/>
            <a:ext cx="1970640" cy="5570640"/>
          </a:xfrm>
          <a:custGeom>
            <a:avLst/>
            <a:gdLst/>
            <a:ahLst/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gradFill rotWithShape="0">
            <a:gsLst>
              <a:gs pos="0">
                <a:srgbClr val="814471"/>
              </a:gs>
              <a:gs pos="100000">
                <a:srgbClr val="11173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53" name="CustomShape 4"/>
          <p:cNvSpPr/>
          <p:nvPr/>
        </p:nvSpPr>
        <p:spPr>
          <a:xfrm rot="15922200">
            <a:off x="969120" y="1702440"/>
            <a:ext cx="3208680" cy="612360"/>
          </a:xfrm>
          <a:custGeom>
            <a:avLst/>
            <a:gdLst/>
            <a:ahLst/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TextShape 5"/>
          <p:cNvSpPr txBox="1"/>
          <p:nvPr/>
        </p:nvSpPr>
        <p:spPr>
          <a:xfrm>
            <a:off x="748440" y="2809080"/>
            <a:ext cx="1756080" cy="123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ebebeb"/>
                </a:solidFill>
                <a:latin typeface="Century Gothic"/>
              </a:rPr>
              <a:t>Context</a:t>
            </a:r>
            <a:br/>
            <a:r>
              <a:rPr b="0" lang="en-US" sz="2800" spc="-1" strike="noStrike">
                <a:solidFill>
                  <a:srgbClr val="ebebeb"/>
                </a:solidFill>
                <a:latin typeface="Century Gothic"/>
              </a:rPr>
              <a:t>Diagram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55" name="Content Placeholder 5" descr="Diagram&#10;&#10;Description automatically generated"/>
          <p:cNvPicPr/>
          <p:nvPr/>
        </p:nvPicPr>
        <p:blipFill>
          <a:blip r:embed="rId1"/>
          <a:srcRect l="1209" t="628" r="933" b="-281"/>
          <a:stretch/>
        </p:blipFill>
        <p:spPr>
          <a:xfrm>
            <a:off x="3895560" y="1503720"/>
            <a:ext cx="7227720" cy="4257720"/>
          </a:xfrm>
          <a:prstGeom prst="rect">
            <a:avLst/>
          </a:prstGeom>
          <a:ln>
            <a:noFill/>
          </a:ln>
        </p:spPr>
      </p:pic>
      <p:sp>
        <p:nvSpPr>
          <p:cNvPr id="456" name="TextShape 6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5B4B93F-FE2C-4815-9791-E895BE076580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"/>
          <p:cNvSpPr/>
          <p:nvPr/>
        </p:nvSpPr>
        <p:spPr>
          <a:xfrm>
            <a:off x="641160" y="643320"/>
            <a:ext cx="1970640" cy="5570640"/>
          </a:xfrm>
          <a:custGeom>
            <a:avLst/>
            <a:gdLst/>
            <a:ahLst/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gradFill rotWithShape="0">
            <a:gsLst>
              <a:gs pos="0">
                <a:srgbClr val="814471"/>
              </a:gs>
              <a:gs pos="100000">
                <a:srgbClr val="11173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60" name="CustomShape 4"/>
          <p:cNvSpPr/>
          <p:nvPr/>
        </p:nvSpPr>
        <p:spPr>
          <a:xfrm rot="15922200">
            <a:off x="969120" y="1702440"/>
            <a:ext cx="3208680" cy="612360"/>
          </a:xfrm>
          <a:custGeom>
            <a:avLst/>
            <a:gdLst/>
            <a:ahLst/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1" name="Content Placeholder 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110120" y="339480"/>
            <a:ext cx="6216480" cy="6094080"/>
          </a:xfrm>
          <a:prstGeom prst="rect">
            <a:avLst/>
          </a:prstGeom>
          <a:ln>
            <a:noFill/>
          </a:ln>
        </p:spPr>
      </p:pic>
      <p:sp>
        <p:nvSpPr>
          <p:cNvPr id="462" name="TextShape 5"/>
          <p:cNvSpPr txBox="1"/>
          <p:nvPr/>
        </p:nvSpPr>
        <p:spPr>
          <a:xfrm>
            <a:off x="698760" y="2809080"/>
            <a:ext cx="1863360" cy="123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81000"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ebebeb"/>
                </a:solidFill>
                <a:latin typeface="Century Gothic"/>
              </a:rPr>
              <a:t>Sequence</a:t>
            </a:r>
            <a:br/>
            <a:r>
              <a:rPr b="0" lang="en-US" sz="2800" spc="-1" strike="noStrike">
                <a:solidFill>
                  <a:srgbClr val="ebebeb"/>
                </a:solidFill>
                <a:latin typeface="Century Gothic"/>
              </a:rPr>
              <a:t>Diagram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63" name="TextShape 6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A994DCED-CFEF-491D-8590-C33639090D89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3"/>
          <p:cNvSpPr/>
          <p:nvPr/>
        </p:nvSpPr>
        <p:spPr>
          <a:xfrm>
            <a:off x="641160" y="643320"/>
            <a:ext cx="1970640" cy="5570640"/>
          </a:xfrm>
          <a:custGeom>
            <a:avLst/>
            <a:gdLst/>
            <a:ahLst/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gradFill rotWithShape="0">
            <a:gsLst>
              <a:gs pos="0">
                <a:srgbClr val="814471"/>
              </a:gs>
              <a:gs pos="100000">
                <a:srgbClr val="11173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467" name="CustomShape 4"/>
          <p:cNvSpPr/>
          <p:nvPr/>
        </p:nvSpPr>
        <p:spPr>
          <a:xfrm rot="15922200">
            <a:off x="969120" y="1702440"/>
            <a:ext cx="3208680" cy="612360"/>
          </a:xfrm>
          <a:custGeom>
            <a:avLst/>
            <a:gdLst/>
            <a:ahLst/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TextShape 5"/>
          <p:cNvSpPr txBox="1"/>
          <p:nvPr/>
        </p:nvSpPr>
        <p:spPr>
          <a:xfrm>
            <a:off x="692280" y="2550240"/>
            <a:ext cx="1863360" cy="1466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Graphical User Interface </a:t>
            </a:r>
            <a:endParaRPr b="0" lang="en-US" sz="20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69" name="Content Placeholder 4" descr="Rectangl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3248280" y="798480"/>
            <a:ext cx="3666960" cy="5668920"/>
          </a:xfrm>
          <a:prstGeom prst="rect">
            <a:avLst/>
          </a:prstGeom>
          <a:ln>
            <a:noFill/>
          </a:ln>
        </p:spPr>
      </p:pic>
      <p:pic>
        <p:nvPicPr>
          <p:cNvPr id="470" name="Picture 7" descr="Graphical user interface, text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7215480" y="798480"/>
            <a:ext cx="3449520" cy="5853960"/>
          </a:xfrm>
          <a:prstGeom prst="rect">
            <a:avLst/>
          </a:prstGeom>
          <a:ln>
            <a:noFill/>
          </a:ln>
        </p:spPr>
      </p:pic>
      <p:sp>
        <p:nvSpPr>
          <p:cNvPr id="471" name="CustomShape 6"/>
          <p:cNvSpPr/>
          <p:nvPr/>
        </p:nvSpPr>
        <p:spPr>
          <a:xfrm>
            <a:off x="5005080" y="91800"/>
            <a:ext cx="382032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c00000"/>
                </a:solidFill>
                <a:latin typeface="Century Gothic"/>
              </a:rPr>
              <a:t>Android Application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72" name="TextShape 7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B9A98775-50B8-4D3A-9254-E615F5629051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Content Placeholder 8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96800" y="1555560"/>
            <a:ext cx="5424840" cy="4099320"/>
          </a:xfrm>
          <a:prstGeom prst="rect">
            <a:avLst/>
          </a:prstGeom>
          <a:ln>
            <a:noFill/>
          </a:ln>
        </p:spPr>
      </p:pic>
      <p:pic>
        <p:nvPicPr>
          <p:cNvPr id="474" name="Content Placeholder 10" descr="Graphical user interface&#10;&#10;Description automatically generated"/>
          <p:cNvPicPr/>
          <p:nvPr/>
        </p:nvPicPr>
        <p:blipFill>
          <a:blip r:embed="rId2"/>
          <a:stretch/>
        </p:blipFill>
        <p:spPr>
          <a:xfrm>
            <a:off x="5951880" y="1409400"/>
            <a:ext cx="5711400" cy="4454280"/>
          </a:xfrm>
          <a:prstGeom prst="rect">
            <a:avLst/>
          </a:prstGeom>
          <a:ln>
            <a:noFill/>
          </a:ln>
        </p:spPr>
      </p:pic>
      <p:sp>
        <p:nvSpPr>
          <p:cNvPr id="475" name="CustomShape 1"/>
          <p:cNvSpPr/>
          <p:nvPr/>
        </p:nvSpPr>
        <p:spPr>
          <a:xfrm>
            <a:off x="851760" y="536040"/>
            <a:ext cx="382032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c00000"/>
                </a:solidFill>
                <a:latin typeface="Century Gothic"/>
              </a:rPr>
              <a:t>Web Application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C229297-25BA-4EFB-B947-698A8662E54E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Contents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1154880" y="2603520"/>
            <a:ext cx="8825040" cy="38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Introduction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Project </a:t>
            </a:r>
            <a:r>
              <a:rPr b="0" lang="en-IN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Objective</a:t>
            </a:r>
            <a:endParaRPr b="0" lang="en-IN" sz="20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Technology Used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Tools Used 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Software</a:t>
            </a:r>
            <a:r>
              <a:rPr b="1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Requirements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How It Works?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Diagrams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Graphical User Interface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1581840" y="982080"/>
            <a:ext cx="8453520" cy="2696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500" spc="-1" strike="noStrike">
                <a:solidFill>
                  <a:srgbClr val="ebebeb"/>
                </a:solidFill>
                <a:latin typeface="Century Gothic"/>
              </a:rPr>
              <a:t>THANK YOU</a:t>
            </a:r>
            <a:endParaRPr b="0" lang="en-US" sz="75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95DA490-BE58-48D2-8AE9-8CB7BFA30DB1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1043640" y="3189960"/>
            <a:ext cx="9767880" cy="320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Buying a house is a stressful thing. </a:t>
            </a:r>
            <a:endParaRPr b="0" lang="en-IN" sz="20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Buyers are generally not aware of factors that influence the house prices. </a:t>
            </a:r>
            <a:endParaRPr b="0" lang="en-IN" sz="20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Many problems are faced during buying a house. </a:t>
            </a:r>
            <a:endParaRPr b="0" lang="en-IN" sz="20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Hence real estate agents are trusted with the communication between buyers and sellers as well as laying down a legal contract for the transfer. This just creates a middleman and increases the cost of houses.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1043640" y="245268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e33d6f"/>
                </a:solidFill>
                <a:latin typeface="Century Gothic"/>
                <a:ea typeface="DejaVu Sans"/>
              </a:rPr>
              <a:t>Problems faced during buying a house: 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776880" y="1434240"/>
            <a:ext cx="9684000" cy="496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The objective of our project is to reduce the problems faced by the customer. 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Proposed work aims at predicting the availability of houses based on different features of the houses and the facilities available nearby the location of the houses, that are: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1. Number of bedrooms (1BHK, 2BHK and 3BHK etc..). 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2. Number of bathrooms, carpet area, built-up area, the floor etc.. 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3. Age of the property. 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4. Education facilities. 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5. Medical facilities. 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6. Transport facility such as availability of bus, trains and flights. 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7. Shopping facility such as small markets, general stores, shopping malls.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8. Analyse the crime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776880" y="457200"/>
            <a:ext cx="917316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0" lang="en-IN" sz="2400" spc="-1" strike="noStrike">
                <a:solidFill>
                  <a:srgbClr val="b31166"/>
                </a:solidFill>
                <a:latin typeface="Century Gothic"/>
              </a:rPr>
              <a:t>For overcoming the drawback, We a need for an updated and automated system.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5AA4FD3-A154-4B3C-BF2D-5EEB10BD43F5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Project Objective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957600" y="2567520"/>
            <a:ext cx="10154160" cy="382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 algn="just">
              <a:lnSpc>
                <a:spcPct val="15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Our project is a machine learning app, based on certain specifications of your future home it will try to guess the most accurate price.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5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Our project, predicting the house prices in Kochi, Chennai, Bangalore, Mumbai, Delhi and Kolkata.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5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Different models are used to predict the property price.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5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212121"/>
                </a:solidFill>
                <a:latin typeface="Century Gothic"/>
                <a:ea typeface="DejaVu Sans"/>
              </a:rPr>
              <a:t>Our models are evaluated on the Root-Mean-Squared-Error (RMSE).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5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The result of this research proved gives an accuracy of more than 90%.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Models</a:t>
            </a:r>
            <a:r>
              <a:rPr b="0" lang="en-US" sz="4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Used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993240" y="2156400"/>
            <a:ext cx="10197720" cy="46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Ridge Regression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Lasso Regression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Elastic Net Regressor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XG Boost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Extra tree Regressor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Bagging Regressor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Support vector Regressor(SVR)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Gradient Boosting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Light GBM</a:t>
            </a:r>
            <a:endParaRPr b="0" lang="en-IN" sz="1800" spc="-1" strike="noStrike">
              <a:latin typeface="Arial"/>
            </a:endParaRP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To make final predictions, We blended above models predictions together to get more robust predictions. Blending model using best models.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Technology Used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1122840" y="344160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Machine learning is a method of data analysis that automates analytical model building. It is a branch of artificial intelligence based on the idea that systems can learn from data, identify patterns and make decisions with minimal human intervention.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In general, any machine learning problem can be assigned to one of two broad classifications: </a:t>
            </a:r>
            <a:endParaRPr b="0" lang="en-IN" sz="18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Supervised learning  </a:t>
            </a:r>
            <a:endParaRPr b="0" lang="en-IN" sz="18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  <a:ea typeface="DejaVu Sans"/>
              </a:rPr>
              <a:t>Unsupervised learning.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1122840" y="248364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b31166"/>
                </a:solidFill>
                <a:latin typeface="Century Gothic"/>
                <a:ea typeface="DejaVu Sans"/>
              </a:rPr>
              <a:t>Machine Learning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610200" y="107856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b31166"/>
                </a:solidFill>
                <a:latin typeface="Century Gothic"/>
              </a:rPr>
              <a:t>Python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610200" y="1916280"/>
            <a:ext cx="9528840" cy="15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04040"/>
                </a:solidFill>
                <a:latin typeface="Century Gothic"/>
              </a:rPr>
              <a:t>Python is an interpreted, high-level and general-purpose programming language. Python's design philosophy emphasizes code readability with its notable use of significant indentation.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610200" y="4056120"/>
            <a:ext cx="9528840" cy="15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1800" spc="-1" strike="noStrike">
                <a:solidFill>
                  <a:srgbClr val="4d5156"/>
                </a:solidFill>
                <a:latin typeface="Century Gothic"/>
              </a:rPr>
              <a:t>Flutter is an open-source UI software development kit created by Google. It is used to develop applications for Android, iOS, Linux, Mac, Windows, Google Fuchsia, and the web from a single codebase.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3" name="CustomShape 4"/>
          <p:cNvSpPr/>
          <p:nvPr/>
        </p:nvSpPr>
        <p:spPr>
          <a:xfrm>
            <a:off x="610200" y="316044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b31166"/>
                </a:solidFill>
                <a:latin typeface="Century Gothic"/>
              </a:rPr>
              <a:t>Flutter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14" name="TextShape 5"/>
          <p:cNvSpPr txBox="1"/>
          <p:nvPr/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6F6A1F33-E9EA-49DA-8FCE-A2D94EE7848A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Tool Used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TensorFlow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Keras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Scikit Learn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Kivy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IN" sz="2000" spc="-1" strike="noStrike">
                <a:solidFill>
                  <a:srgbClr val="404040"/>
                </a:solidFill>
                <a:latin typeface="Century Gothic"/>
                <a:ea typeface="DejaVu Sans"/>
              </a:rPr>
              <a:t>Flask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Application>LibreOffice/6.3.4.2$Windows_X86_64 LibreOffice_project/60da17e045e08f1793c57c00ba83cdfce946d0aa</Application>
  <Words>732</Words>
  <Paragraphs>107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2021-04-02T15:42:40Z</dcterms:created>
  <dc:creator>JYOTHIS K S</dc:creator>
  <dc:description/>
  <dc:language>en-IN</dc:language>
  <cp:lastModifiedBy>JYOTHIS K S</cp:lastModifiedBy>
  <dcterms:modified xsi:type="dcterms:W3CDTF">2021-04-13T09:40:32Z</dcterms:modified>
  <cp:revision>35</cp:revision>
  <dc:subject/>
  <dc:title>House Price Predictor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